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3" r:id="rId4"/>
    <p:sldId id="262" r:id="rId5"/>
    <p:sldId id="260" r:id="rId6"/>
    <p:sldId id="264" r:id="rId7"/>
    <p:sldId id="270" r:id="rId8"/>
    <p:sldId id="271" r:id="rId9"/>
    <p:sldId id="280" r:id="rId10"/>
    <p:sldId id="272" r:id="rId11"/>
    <p:sldId id="274" r:id="rId12"/>
    <p:sldId id="273" r:id="rId13"/>
    <p:sldId id="275" r:id="rId14"/>
    <p:sldId id="281" r:id="rId15"/>
    <p:sldId id="276" r:id="rId16"/>
    <p:sldId id="277" r:id="rId17"/>
    <p:sldId id="278" r:id="rId18"/>
    <p:sldId id="279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30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8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74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86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04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14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71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88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75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49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80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9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36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46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41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52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95C7-2FDA-4C1D-9EAE-58961F4A908E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AC1152-53A9-444D-828D-CF4793EF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02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nmaakjournaal.nl/nieuws/inspectie-22-van-25-ziekenhuizen-onvoldoende-veilige-zorg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316F1-9257-48D4-A4F6-024CCC627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14774"/>
            <a:ext cx="7766936" cy="1646302"/>
          </a:xfrm>
        </p:spPr>
        <p:txBody>
          <a:bodyPr/>
          <a:lstStyle/>
          <a:p>
            <a:pPr algn="ctr"/>
            <a:r>
              <a:rPr lang="nl-NL" sz="7200" dirty="0" err="1"/>
              <a:t>Miniles</a:t>
            </a:r>
            <a:r>
              <a:rPr lang="nl-NL" sz="7200" dirty="0"/>
              <a:t> STEM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C669A1-7F26-4C4C-8E34-6899F9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0"/>
            <a:ext cx="7766936" cy="1096899"/>
          </a:xfrm>
        </p:spPr>
        <p:txBody>
          <a:bodyPr/>
          <a:lstStyle/>
          <a:p>
            <a:pPr algn="ctr"/>
            <a:endParaRPr lang="nl-NL" dirty="0"/>
          </a:p>
          <a:p>
            <a:r>
              <a:rPr lang="nl-NL" sz="2800" dirty="0" smtClean="0"/>
              <a:t>Coderen en decoderen</a:t>
            </a:r>
            <a:endParaRPr lang="nl-NL" sz="2800" dirty="0"/>
          </a:p>
        </p:txBody>
      </p:sp>
      <p:pic>
        <p:nvPicPr>
          <p:cNvPr id="1028" name="Picture 4" descr="Image result for kitos ursulinen mechelen&quot;">
            <a:extLst>
              <a:ext uri="{FF2B5EF4-FFF2-40B4-BE49-F238E27FC236}">
                <a16:creationId xmlns:a16="http://schemas.microsoft.com/office/drawing/2014/main" id="{A306F1CC-83C1-4E03-A82D-F66E717E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86400"/>
            <a:ext cx="4095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sherlock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5" y="3381375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Stappenplan coderen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Letters A moeten overeenkomen.</a:t>
            </a:r>
            <a:endParaRPr lang="nl-BE" dirty="0"/>
          </a:p>
          <a:p>
            <a:pPr lvl="0"/>
            <a:r>
              <a:rPr lang="nl-BE" dirty="0" smtClean="0"/>
              <a:t>Verschuif de binnenste schijf evenveel letters als de sleutel. (</a:t>
            </a:r>
            <a:r>
              <a:rPr lang="nl-BE" dirty="0" err="1" smtClean="0"/>
              <a:t>wijzerszin</a:t>
            </a:r>
            <a:r>
              <a:rPr lang="nl-BE" dirty="0" smtClean="0"/>
              <a:t>)</a:t>
            </a:r>
            <a:endParaRPr lang="nl-BE" dirty="0"/>
          </a:p>
          <a:p>
            <a:pPr lvl="0"/>
            <a:r>
              <a:rPr lang="nl-BE" dirty="0" smtClean="0"/>
              <a:t>Noteer de letters van de bestaande tekst naast elkaar, in drukletters.</a:t>
            </a:r>
            <a:endParaRPr lang="nl-BE" dirty="0"/>
          </a:p>
          <a:p>
            <a:pPr lvl="0"/>
            <a:r>
              <a:rPr lang="nl-BE" dirty="0" smtClean="0"/>
              <a:t>Vervang </a:t>
            </a:r>
            <a:r>
              <a:rPr lang="nl-BE" dirty="0"/>
              <a:t>alle letters door een </a:t>
            </a:r>
            <a:r>
              <a:rPr lang="nl-BE" dirty="0" smtClean="0"/>
              <a:t>nieuwe (tegenoverstaande) </a:t>
            </a:r>
            <a:r>
              <a:rPr lang="nl-BE" dirty="0"/>
              <a:t>letter. </a:t>
            </a:r>
          </a:p>
          <a:p>
            <a:pPr lvl="0"/>
            <a:r>
              <a:rPr lang="nl-BE" dirty="0" smtClean="0"/>
              <a:t>Werk van </a:t>
            </a:r>
            <a:r>
              <a:rPr lang="nl-BE" dirty="0"/>
              <a:t>binnen naar buiten.</a:t>
            </a:r>
          </a:p>
          <a:p>
            <a:r>
              <a:rPr lang="nl-BE" dirty="0"/>
              <a:t>VB: sleutel = 3 </a:t>
            </a:r>
            <a:r>
              <a:rPr lang="nl-BE" dirty="0">
                <a:sym typeface="Wingdings" panose="05000000000000000000" pitchFamily="2" charset="2"/>
              </a:rPr>
              <a:t></a:t>
            </a:r>
            <a:r>
              <a:rPr lang="nl-BE" dirty="0"/>
              <a:t> A (binnenkant) wordt de letter D (buitenkant),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B </a:t>
            </a:r>
            <a:r>
              <a:rPr lang="nl-BE" dirty="0"/>
              <a:t>wordt de letter E, …</a:t>
            </a:r>
          </a:p>
          <a:p>
            <a:pPr lvl="0"/>
            <a:r>
              <a:rPr lang="nl-BE" dirty="0"/>
              <a:t>Als je alle letters vervangen hebt, ben je klaar en heb je de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‘</a:t>
            </a:r>
            <a:r>
              <a:rPr lang="nl-BE" i="1" dirty="0"/>
              <a:t>versleutelde tekst</a:t>
            </a:r>
            <a:r>
              <a:rPr lang="nl-BE" i="1" dirty="0" smtClean="0"/>
              <a:t>’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4" name="Picture 2" descr="Afbeeldingsresultaat voor caesarcijfe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247" y="4372973"/>
            <a:ext cx="2350770" cy="2354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Coderen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988147"/>
              </p:ext>
            </p:extLst>
          </p:nvPr>
        </p:nvGraphicFramePr>
        <p:xfrm>
          <a:off x="677863" y="2591665"/>
          <a:ext cx="8962527" cy="231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361">
                  <a:extLst>
                    <a:ext uri="{9D8B030D-6E8A-4147-A177-3AD203B41FA5}">
                      <a16:colId xmlns:a16="http://schemas.microsoft.com/office/drawing/2014/main" val="3836183001"/>
                    </a:ext>
                  </a:extLst>
                </a:gridCol>
                <a:gridCol w="1280361">
                  <a:extLst>
                    <a:ext uri="{9D8B030D-6E8A-4147-A177-3AD203B41FA5}">
                      <a16:colId xmlns:a16="http://schemas.microsoft.com/office/drawing/2014/main" val="2339157732"/>
                    </a:ext>
                  </a:extLst>
                </a:gridCol>
                <a:gridCol w="1280361">
                  <a:extLst>
                    <a:ext uri="{9D8B030D-6E8A-4147-A177-3AD203B41FA5}">
                      <a16:colId xmlns:a16="http://schemas.microsoft.com/office/drawing/2014/main" val="3026023097"/>
                    </a:ext>
                  </a:extLst>
                </a:gridCol>
                <a:gridCol w="1280361">
                  <a:extLst>
                    <a:ext uri="{9D8B030D-6E8A-4147-A177-3AD203B41FA5}">
                      <a16:colId xmlns:a16="http://schemas.microsoft.com/office/drawing/2014/main" val="3119939705"/>
                    </a:ext>
                  </a:extLst>
                </a:gridCol>
                <a:gridCol w="1280361">
                  <a:extLst>
                    <a:ext uri="{9D8B030D-6E8A-4147-A177-3AD203B41FA5}">
                      <a16:colId xmlns:a16="http://schemas.microsoft.com/office/drawing/2014/main" val="4126936731"/>
                    </a:ext>
                  </a:extLst>
                </a:gridCol>
                <a:gridCol w="1280361">
                  <a:extLst>
                    <a:ext uri="{9D8B030D-6E8A-4147-A177-3AD203B41FA5}">
                      <a16:colId xmlns:a16="http://schemas.microsoft.com/office/drawing/2014/main" val="861188117"/>
                    </a:ext>
                  </a:extLst>
                </a:gridCol>
                <a:gridCol w="1280361">
                  <a:extLst>
                    <a:ext uri="{9D8B030D-6E8A-4147-A177-3AD203B41FA5}">
                      <a16:colId xmlns:a16="http://schemas.microsoft.com/office/drawing/2014/main" val="3108220304"/>
                    </a:ext>
                  </a:extLst>
                </a:gridCol>
              </a:tblGrid>
              <a:tr h="773325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S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C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I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E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N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C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E</a:t>
                      </a:r>
                      <a:endParaRPr lang="nl-B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516303"/>
                  </a:ext>
                </a:extLst>
              </a:tr>
              <a:tr h="77332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11699"/>
                  </a:ext>
                </a:extLst>
              </a:tr>
              <a:tr h="773325"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Z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J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P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L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U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J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L</a:t>
                      </a:r>
                      <a:endParaRPr lang="nl-B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75131"/>
                  </a:ext>
                </a:extLst>
              </a:tr>
            </a:tbl>
          </a:graphicData>
        </a:graphic>
      </p:graphicFrame>
      <p:sp>
        <p:nvSpPr>
          <p:cNvPr id="5" name="Pijl-omlaag 4"/>
          <p:cNvSpPr/>
          <p:nvPr/>
        </p:nvSpPr>
        <p:spPr>
          <a:xfrm>
            <a:off x="1175657" y="356616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omlaag 5"/>
          <p:cNvSpPr/>
          <p:nvPr/>
        </p:nvSpPr>
        <p:spPr>
          <a:xfrm>
            <a:off x="2441455" y="3566164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>
            <a:off x="3824747" y="3566163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5054623" y="3566162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6333412" y="3566161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7609183" y="3566160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laag 11"/>
          <p:cNvSpPr/>
          <p:nvPr/>
        </p:nvSpPr>
        <p:spPr>
          <a:xfrm>
            <a:off x="8860441" y="3566159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1081321" y="4201297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2369610" y="4149047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3577888" y="4149047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4878275" y="4153988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>
            <a:off x="6086553" y="4153988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7537338" y="4149047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8837725" y="4180114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/>
          <p:cNvSpPr txBox="1"/>
          <p:nvPr/>
        </p:nvSpPr>
        <p:spPr>
          <a:xfrm>
            <a:off x="677334" y="1351411"/>
            <a:ext cx="323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SLEUTEL 7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8688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Stappenplan decoderen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Letters A moeten overeenkomen.</a:t>
            </a:r>
            <a:endParaRPr lang="nl-BE" dirty="0"/>
          </a:p>
          <a:p>
            <a:pPr lvl="0"/>
            <a:r>
              <a:rPr lang="nl-BE" dirty="0" smtClean="0"/>
              <a:t>Verschuif de </a:t>
            </a:r>
            <a:r>
              <a:rPr lang="nl-BE" dirty="0"/>
              <a:t>binnenste schijf evenveel plaatsen naar rechts als onze sleutel.</a:t>
            </a:r>
          </a:p>
          <a:p>
            <a:pPr lvl="0"/>
            <a:r>
              <a:rPr lang="nl-BE" dirty="0" smtClean="0"/>
              <a:t>Noteer alle </a:t>
            </a:r>
            <a:r>
              <a:rPr lang="nl-BE" dirty="0"/>
              <a:t>letters van onze ‘versleutelde tekst’ of van ons ‘versleuteld woord’ naast elkaar in drukletters.</a:t>
            </a:r>
          </a:p>
          <a:p>
            <a:pPr lvl="0"/>
            <a:r>
              <a:rPr lang="nl-BE" dirty="0" smtClean="0"/>
              <a:t>Vervang alle </a:t>
            </a:r>
            <a:r>
              <a:rPr lang="nl-BE" dirty="0"/>
              <a:t>letters door een nieuwe letter. </a:t>
            </a:r>
            <a:endParaRPr lang="nl-BE" dirty="0" smtClean="0"/>
          </a:p>
          <a:p>
            <a:pPr lvl="0"/>
            <a:r>
              <a:rPr lang="nl-BE" dirty="0" smtClean="0"/>
              <a:t>Werk nu van buiten naar binnen!</a:t>
            </a:r>
          </a:p>
          <a:p>
            <a:pPr lvl="0"/>
            <a:r>
              <a:rPr lang="nl-BE" dirty="0" smtClean="0"/>
              <a:t>VB</a:t>
            </a:r>
            <a:r>
              <a:rPr lang="nl-BE" dirty="0"/>
              <a:t>: sleutel = 3 </a:t>
            </a:r>
            <a:r>
              <a:rPr lang="nl-BE" dirty="0">
                <a:sym typeface="Wingdings" panose="05000000000000000000" pitchFamily="2" charset="2"/>
              </a:rPr>
              <a:t></a:t>
            </a:r>
            <a:r>
              <a:rPr lang="nl-BE" dirty="0"/>
              <a:t> A (buitenkant) wordt de letter X (binnenkant), B wordt de letter Y, …</a:t>
            </a:r>
          </a:p>
          <a:p>
            <a:pPr lvl="0"/>
            <a:r>
              <a:rPr lang="nl-BE" dirty="0"/>
              <a:t>Als je alle letter vervangen hebt, ben je klaar en heb je de ‘</a:t>
            </a:r>
            <a:r>
              <a:rPr lang="nl-BE" i="1" dirty="0"/>
              <a:t>klare tekst</a:t>
            </a:r>
            <a:r>
              <a:rPr lang="nl-BE" i="1" dirty="0" smtClean="0"/>
              <a:t>’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4" name="Picture 2" descr="Afbeeldingsresultaat voor caesarcijfe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373" y="4386036"/>
            <a:ext cx="2350770" cy="2354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6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Decoderen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082422"/>
              </p:ext>
            </p:extLst>
          </p:nvPr>
        </p:nvGraphicFramePr>
        <p:xfrm>
          <a:off x="677859" y="2709225"/>
          <a:ext cx="9014780" cy="239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478">
                  <a:extLst>
                    <a:ext uri="{9D8B030D-6E8A-4147-A177-3AD203B41FA5}">
                      <a16:colId xmlns:a16="http://schemas.microsoft.com/office/drawing/2014/main" val="3456544158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813555896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281333335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3683311784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2449686099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2533122772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2593096305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1931328478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302387989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2565078104"/>
                    </a:ext>
                  </a:extLst>
                </a:gridCol>
              </a:tblGrid>
              <a:tr h="799450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W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H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F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K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Q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R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O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R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J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B</a:t>
                      </a:r>
                      <a:endParaRPr lang="nl-B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76222"/>
                  </a:ext>
                </a:extLst>
              </a:tr>
              <a:tr h="79945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16504"/>
                  </a:ext>
                </a:extLst>
              </a:tr>
              <a:tr h="799450"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T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E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C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H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N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O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L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O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G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Y</a:t>
                      </a:r>
                      <a:endParaRPr lang="nl-B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66897"/>
                  </a:ext>
                </a:extLst>
              </a:tr>
            </a:tbl>
          </a:graphicData>
        </a:graphic>
      </p:graphicFrame>
      <p:sp>
        <p:nvSpPr>
          <p:cNvPr id="5" name="Pijl-omlaag 4"/>
          <p:cNvSpPr/>
          <p:nvPr/>
        </p:nvSpPr>
        <p:spPr>
          <a:xfrm>
            <a:off x="983538" y="3732051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omlaag 5"/>
          <p:cNvSpPr/>
          <p:nvPr/>
        </p:nvSpPr>
        <p:spPr>
          <a:xfrm>
            <a:off x="1932772" y="3732051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>
            <a:off x="2803629" y="3732051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3735447" y="3732050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4619367" y="3732050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5520173" y="3732049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6420979" y="3732048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laag 11"/>
          <p:cNvSpPr/>
          <p:nvPr/>
        </p:nvSpPr>
        <p:spPr>
          <a:xfrm>
            <a:off x="7304899" y="3732047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laag 12"/>
          <p:cNvSpPr/>
          <p:nvPr/>
        </p:nvSpPr>
        <p:spPr>
          <a:xfrm>
            <a:off x="8205705" y="3732046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laag 13"/>
          <p:cNvSpPr/>
          <p:nvPr/>
        </p:nvSpPr>
        <p:spPr>
          <a:xfrm>
            <a:off x="9137524" y="373204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807190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1860927" y="4354498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>
            <a:off x="2633813" y="4384684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3559099" y="4384684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4547522" y="4293750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5343825" y="4393311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/>
          <p:cNvSpPr/>
          <p:nvPr/>
        </p:nvSpPr>
        <p:spPr>
          <a:xfrm>
            <a:off x="6292292" y="4354498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/>
          <p:cNvSpPr/>
          <p:nvPr/>
        </p:nvSpPr>
        <p:spPr>
          <a:xfrm>
            <a:off x="7299779" y="4371371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/>
          <p:cNvSpPr/>
          <p:nvPr/>
        </p:nvSpPr>
        <p:spPr>
          <a:xfrm>
            <a:off x="8133860" y="4384684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/>
          <p:cNvSpPr/>
          <p:nvPr/>
        </p:nvSpPr>
        <p:spPr>
          <a:xfrm>
            <a:off x="8913807" y="4393311"/>
            <a:ext cx="561702" cy="483326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/>
          <p:cNvSpPr txBox="1"/>
          <p:nvPr/>
        </p:nvSpPr>
        <p:spPr>
          <a:xfrm>
            <a:off x="677334" y="1351411"/>
            <a:ext cx="323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SLEUTEL 3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930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 het werk!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4000" dirty="0" smtClean="0"/>
              <a:t>Nu is het jouw beurt!</a:t>
            </a:r>
          </a:p>
          <a:p>
            <a:pPr marL="0" indent="0">
              <a:buNone/>
            </a:pPr>
            <a:endParaRPr lang="nl-BE" sz="4000" dirty="0"/>
          </a:p>
          <a:p>
            <a:pPr marL="0" indent="0">
              <a:buNone/>
            </a:pPr>
            <a:endParaRPr lang="nl-BE" sz="4000" dirty="0" smtClean="0"/>
          </a:p>
          <a:p>
            <a:pPr marL="0" indent="0">
              <a:buNone/>
            </a:pPr>
            <a:endParaRPr lang="nl-BE" sz="4000" dirty="0"/>
          </a:p>
          <a:p>
            <a:pPr marL="0" indent="0">
              <a:buNone/>
            </a:pPr>
            <a:r>
              <a:rPr lang="nl-BE" sz="4000" dirty="0" smtClean="0"/>
              <a:t>Succes!</a:t>
            </a:r>
          </a:p>
        </p:txBody>
      </p:sp>
      <p:pic>
        <p:nvPicPr>
          <p:cNvPr id="1028" name="Picture 4" descr="Afbeeldingsresultaat voor aan het werk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108960"/>
            <a:ext cx="1900351" cy="16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Decoderen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677334" y="1351411"/>
            <a:ext cx="323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SLEUTEL 13</a:t>
            </a:r>
            <a:endParaRPr lang="nl-BE" sz="24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1194"/>
              </p:ext>
            </p:extLst>
          </p:nvPr>
        </p:nvGraphicFramePr>
        <p:xfrm>
          <a:off x="724981" y="2672211"/>
          <a:ext cx="8113302" cy="239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478">
                  <a:extLst>
                    <a:ext uri="{9D8B030D-6E8A-4147-A177-3AD203B41FA5}">
                      <a16:colId xmlns:a16="http://schemas.microsoft.com/office/drawing/2014/main" val="386098581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1989186564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1472782396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828882120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320855186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3955844960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2128649486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2341000910"/>
                    </a:ext>
                  </a:extLst>
                </a:gridCol>
                <a:gridCol w="901478">
                  <a:extLst>
                    <a:ext uri="{9D8B030D-6E8A-4147-A177-3AD203B41FA5}">
                      <a16:colId xmlns:a16="http://schemas.microsoft.com/office/drawing/2014/main" val="1520027111"/>
                    </a:ext>
                  </a:extLst>
                </a:gridCol>
              </a:tblGrid>
              <a:tr h="799450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H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E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F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H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Y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V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A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R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A</a:t>
                      </a:r>
                      <a:endParaRPr lang="nl-B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08247"/>
                  </a:ext>
                </a:extLst>
              </a:tr>
              <a:tr h="79945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548557"/>
                  </a:ext>
                </a:extLst>
              </a:tr>
              <a:tr h="799450"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U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R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S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U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L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I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N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E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N</a:t>
                      </a:r>
                      <a:endParaRPr lang="nl-B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049487"/>
                  </a:ext>
                </a:extLst>
              </a:tr>
            </a:tbl>
          </a:graphicData>
        </a:graphic>
      </p:graphicFrame>
      <p:sp>
        <p:nvSpPr>
          <p:cNvPr id="7" name="Pijl-omlaag 6"/>
          <p:cNvSpPr/>
          <p:nvPr/>
        </p:nvSpPr>
        <p:spPr>
          <a:xfrm>
            <a:off x="1048853" y="3695037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1937127" y="3695036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2825401" y="3699814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3771735" y="3695036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4660009" y="3695036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laag 11"/>
          <p:cNvSpPr/>
          <p:nvPr/>
        </p:nvSpPr>
        <p:spPr>
          <a:xfrm>
            <a:off x="5600535" y="369503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laag 12"/>
          <p:cNvSpPr/>
          <p:nvPr/>
        </p:nvSpPr>
        <p:spPr>
          <a:xfrm>
            <a:off x="6488809" y="369503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laag 13"/>
          <p:cNvSpPr/>
          <p:nvPr/>
        </p:nvSpPr>
        <p:spPr>
          <a:xfrm>
            <a:off x="7377083" y="369503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omlaag 14"/>
          <p:cNvSpPr/>
          <p:nvPr/>
        </p:nvSpPr>
        <p:spPr>
          <a:xfrm>
            <a:off x="8288053" y="369503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807190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>
            <a:off x="1865282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2842288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3538443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4483661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/>
          <p:cNvSpPr/>
          <p:nvPr/>
        </p:nvSpPr>
        <p:spPr>
          <a:xfrm>
            <a:off x="5381098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/>
          <p:cNvSpPr/>
          <p:nvPr/>
        </p:nvSpPr>
        <p:spPr>
          <a:xfrm>
            <a:off x="6416964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/>
          <p:cNvSpPr/>
          <p:nvPr/>
        </p:nvSpPr>
        <p:spPr>
          <a:xfrm>
            <a:off x="7200735" y="4384684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/>
          <p:cNvSpPr/>
          <p:nvPr/>
        </p:nvSpPr>
        <p:spPr>
          <a:xfrm>
            <a:off x="8062957" y="4320412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13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87070"/>
              </p:ext>
            </p:extLst>
          </p:nvPr>
        </p:nvGraphicFramePr>
        <p:xfrm>
          <a:off x="712652" y="2457026"/>
          <a:ext cx="8666480" cy="214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10">
                  <a:extLst>
                    <a:ext uri="{9D8B030D-6E8A-4147-A177-3AD203B41FA5}">
                      <a16:colId xmlns:a16="http://schemas.microsoft.com/office/drawing/2014/main" val="1110160136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3687847972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566383408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3224533064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1387282919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877515831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3257068235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1964478764"/>
                    </a:ext>
                  </a:extLst>
                </a:gridCol>
              </a:tblGrid>
              <a:tr h="713700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Z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R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P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U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R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Y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R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A</a:t>
                      </a:r>
                      <a:endParaRPr lang="nl-B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38223"/>
                  </a:ext>
                </a:extLst>
              </a:tr>
              <a:tr h="7137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349670"/>
                  </a:ext>
                </a:extLst>
              </a:tr>
              <a:tr h="713700"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M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E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C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H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E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L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E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N</a:t>
                      </a:r>
                      <a:endParaRPr lang="nl-B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18310"/>
                  </a:ext>
                </a:extLst>
              </a:tr>
            </a:tbl>
          </a:graphicData>
        </a:graphic>
      </p:graphicFrame>
      <p:sp>
        <p:nvSpPr>
          <p:cNvPr id="5" name="Pijl-omlaag 4"/>
          <p:cNvSpPr/>
          <p:nvPr/>
        </p:nvSpPr>
        <p:spPr>
          <a:xfrm>
            <a:off x="1153356" y="3351227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omlaag 5"/>
          <p:cNvSpPr/>
          <p:nvPr/>
        </p:nvSpPr>
        <p:spPr>
          <a:xfrm>
            <a:off x="2233218" y="3351226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3313080" y="3351226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4392942" y="335122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5472804" y="335122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6552666" y="3351224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laag 11"/>
          <p:cNvSpPr/>
          <p:nvPr/>
        </p:nvSpPr>
        <p:spPr>
          <a:xfrm>
            <a:off x="7632528" y="3351223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laag 13"/>
          <p:cNvSpPr/>
          <p:nvPr/>
        </p:nvSpPr>
        <p:spPr>
          <a:xfrm>
            <a:off x="8712390" y="3351223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872505" y="3939547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2161373" y="3939547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>
            <a:off x="3136732" y="4001897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4216594" y="4001897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5274155" y="4001897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6331716" y="4001897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/>
          <p:cNvSpPr/>
          <p:nvPr/>
        </p:nvSpPr>
        <p:spPr>
          <a:xfrm>
            <a:off x="7456180" y="4025058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/>
          <p:cNvSpPr/>
          <p:nvPr/>
        </p:nvSpPr>
        <p:spPr>
          <a:xfrm>
            <a:off x="8623657" y="4025058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4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210081"/>
              </p:ext>
            </p:extLst>
          </p:nvPr>
        </p:nvGraphicFramePr>
        <p:xfrm>
          <a:off x="285979" y="2225902"/>
          <a:ext cx="8988648" cy="241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054">
                  <a:extLst>
                    <a:ext uri="{9D8B030D-6E8A-4147-A177-3AD203B41FA5}">
                      <a16:colId xmlns:a16="http://schemas.microsoft.com/office/drawing/2014/main" val="4172363850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991883064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2887738198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1686101174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518533334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821200270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1533072044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3832424717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3594290915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3924240663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2096977211"/>
                    </a:ext>
                  </a:extLst>
                </a:gridCol>
                <a:gridCol w="749054">
                  <a:extLst>
                    <a:ext uri="{9D8B030D-6E8A-4147-A177-3AD203B41FA5}">
                      <a16:colId xmlns:a16="http://schemas.microsoft.com/office/drawing/2014/main" val="2394149920"/>
                    </a:ext>
                  </a:extLst>
                </a:gridCol>
              </a:tblGrid>
              <a:tr h="803804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V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F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-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Q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R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-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G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B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S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F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G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R</a:t>
                      </a:r>
                      <a:endParaRPr lang="nl-B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421351"/>
                  </a:ext>
                </a:extLst>
              </a:tr>
              <a:tr h="80380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2689"/>
                  </a:ext>
                </a:extLst>
              </a:tr>
              <a:tr h="803804"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I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S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D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E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T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O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F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S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T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E</a:t>
                      </a:r>
                      <a:endParaRPr lang="nl-B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0417"/>
                  </a:ext>
                </a:extLst>
              </a:tr>
            </a:tbl>
          </a:graphicData>
        </a:graphic>
      </p:graphicFrame>
      <p:sp>
        <p:nvSpPr>
          <p:cNvPr id="5" name="Pijl-omlaag 4"/>
          <p:cNvSpPr/>
          <p:nvPr/>
        </p:nvSpPr>
        <p:spPr>
          <a:xfrm>
            <a:off x="552464" y="3255259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omlaag 5"/>
          <p:cNvSpPr/>
          <p:nvPr/>
        </p:nvSpPr>
        <p:spPr>
          <a:xfrm>
            <a:off x="1305756" y="3255258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>
            <a:off x="2059048" y="3255258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2799277" y="3255258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3539506" y="3255257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4334425" y="3255256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5025008" y="325525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laag 11"/>
          <p:cNvSpPr/>
          <p:nvPr/>
        </p:nvSpPr>
        <p:spPr>
          <a:xfrm>
            <a:off x="5813664" y="325525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laag 12"/>
          <p:cNvSpPr/>
          <p:nvPr/>
        </p:nvSpPr>
        <p:spPr>
          <a:xfrm>
            <a:off x="6532201" y="325525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laag 13"/>
          <p:cNvSpPr/>
          <p:nvPr/>
        </p:nvSpPr>
        <p:spPr>
          <a:xfrm>
            <a:off x="7308404" y="325525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omlaag 14"/>
          <p:cNvSpPr/>
          <p:nvPr/>
        </p:nvSpPr>
        <p:spPr>
          <a:xfrm>
            <a:off x="8038009" y="3255254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-omlaag 15"/>
          <p:cNvSpPr/>
          <p:nvPr/>
        </p:nvSpPr>
        <p:spPr>
          <a:xfrm>
            <a:off x="8808188" y="3255254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>
            <a:off x="441430" y="3911158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1236961" y="4002598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1911826" y="4122635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2691392" y="3962315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/>
          <p:cNvSpPr/>
          <p:nvPr/>
        </p:nvSpPr>
        <p:spPr>
          <a:xfrm>
            <a:off x="3366257" y="3971527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/>
          <p:cNvSpPr/>
          <p:nvPr/>
        </p:nvSpPr>
        <p:spPr>
          <a:xfrm>
            <a:off x="4082700" y="4130470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/>
          <p:cNvSpPr/>
          <p:nvPr/>
        </p:nvSpPr>
        <p:spPr>
          <a:xfrm>
            <a:off x="4982289" y="4002598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/>
          <p:cNvSpPr/>
          <p:nvPr/>
        </p:nvSpPr>
        <p:spPr>
          <a:xfrm>
            <a:off x="5666442" y="4002598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 24"/>
          <p:cNvSpPr/>
          <p:nvPr/>
        </p:nvSpPr>
        <p:spPr>
          <a:xfrm>
            <a:off x="6384979" y="3946496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hthoek 25"/>
          <p:cNvSpPr/>
          <p:nvPr/>
        </p:nvSpPr>
        <p:spPr>
          <a:xfrm>
            <a:off x="7239559" y="3962315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7879421" y="3928206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 27"/>
          <p:cNvSpPr/>
          <p:nvPr/>
        </p:nvSpPr>
        <p:spPr>
          <a:xfrm>
            <a:off x="8597367" y="3907305"/>
            <a:ext cx="503449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2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20288"/>
              </p:ext>
            </p:extLst>
          </p:nvPr>
        </p:nvGraphicFramePr>
        <p:xfrm>
          <a:off x="503646" y="2208832"/>
          <a:ext cx="8575038" cy="225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173">
                  <a:extLst>
                    <a:ext uri="{9D8B030D-6E8A-4147-A177-3AD203B41FA5}">
                      <a16:colId xmlns:a16="http://schemas.microsoft.com/office/drawing/2014/main" val="3187675312"/>
                    </a:ext>
                  </a:extLst>
                </a:gridCol>
                <a:gridCol w="1429173">
                  <a:extLst>
                    <a:ext uri="{9D8B030D-6E8A-4147-A177-3AD203B41FA5}">
                      <a16:colId xmlns:a16="http://schemas.microsoft.com/office/drawing/2014/main" val="1202180617"/>
                    </a:ext>
                  </a:extLst>
                </a:gridCol>
                <a:gridCol w="1429173">
                  <a:extLst>
                    <a:ext uri="{9D8B030D-6E8A-4147-A177-3AD203B41FA5}">
                      <a16:colId xmlns:a16="http://schemas.microsoft.com/office/drawing/2014/main" val="1930968576"/>
                    </a:ext>
                  </a:extLst>
                </a:gridCol>
                <a:gridCol w="1429173">
                  <a:extLst>
                    <a:ext uri="{9D8B030D-6E8A-4147-A177-3AD203B41FA5}">
                      <a16:colId xmlns:a16="http://schemas.microsoft.com/office/drawing/2014/main" val="289619624"/>
                    </a:ext>
                  </a:extLst>
                </a:gridCol>
                <a:gridCol w="1429173">
                  <a:extLst>
                    <a:ext uri="{9D8B030D-6E8A-4147-A177-3AD203B41FA5}">
                      <a16:colId xmlns:a16="http://schemas.microsoft.com/office/drawing/2014/main" val="3180901985"/>
                    </a:ext>
                  </a:extLst>
                </a:gridCol>
                <a:gridCol w="1429173">
                  <a:extLst>
                    <a:ext uri="{9D8B030D-6E8A-4147-A177-3AD203B41FA5}">
                      <a16:colId xmlns:a16="http://schemas.microsoft.com/office/drawing/2014/main" val="3837501438"/>
                    </a:ext>
                  </a:extLst>
                </a:gridCol>
              </a:tblGrid>
              <a:tr h="752888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F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P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U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B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B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/>
                        <a:t>Y</a:t>
                      </a:r>
                      <a:endParaRPr lang="nl-B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49294"/>
                  </a:ext>
                </a:extLst>
              </a:tr>
              <a:tr h="752888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9641"/>
                  </a:ext>
                </a:extLst>
              </a:tr>
              <a:tr h="752888"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S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C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H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O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O</a:t>
                      </a:r>
                      <a:endParaRPr lang="nl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L</a:t>
                      </a:r>
                      <a:endParaRPr lang="nl-B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68353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 flipV="1">
            <a:off x="980802" y="3800050"/>
            <a:ext cx="587103" cy="536819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2407389" y="3757158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3646616" y="3757158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5199352" y="3856982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6600538" y="3856982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7935910" y="3779526"/>
            <a:ext cx="561702" cy="422954"/>
          </a:xfrm>
          <a:prstGeom prst="rect">
            <a:avLst/>
          </a:prstGeom>
          <a:solidFill>
            <a:srgbClr val="E9EAF1"/>
          </a:solidFill>
          <a:ln>
            <a:solidFill>
              <a:srgbClr val="E9EAF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1065348" y="316181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laag 11"/>
          <p:cNvSpPr/>
          <p:nvPr/>
        </p:nvSpPr>
        <p:spPr>
          <a:xfrm>
            <a:off x="2479234" y="316181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laag 12"/>
          <p:cNvSpPr/>
          <p:nvPr/>
        </p:nvSpPr>
        <p:spPr>
          <a:xfrm>
            <a:off x="3927467" y="316181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laag 13"/>
          <p:cNvSpPr/>
          <p:nvPr/>
        </p:nvSpPr>
        <p:spPr>
          <a:xfrm>
            <a:off x="5375700" y="316181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omlaag 14"/>
          <p:cNvSpPr/>
          <p:nvPr/>
        </p:nvSpPr>
        <p:spPr>
          <a:xfrm>
            <a:off x="6823933" y="3161815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-omlaag 15"/>
          <p:cNvSpPr/>
          <p:nvPr/>
        </p:nvSpPr>
        <p:spPr>
          <a:xfrm>
            <a:off x="8272166" y="3161814"/>
            <a:ext cx="209006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34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A163A-F988-4AAF-B240-5D26A775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1666"/>
            <a:ext cx="8596668" cy="1320800"/>
          </a:xfrm>
        </p:spPr>
        <p:txBody>
          <a:bodyPr>
            <a:normAutofit/>
          </a:bodyPr>
          <a:lstStyle/>
          <a:p>
            <a:r>
              <a:rPr lang="nl-NL" sz="4400" dirty="0" smtClean="0"/>
              <a:t>Bedankt </a:t>
            </a:r>
            <a:r>
              <a:rPr lang="nl-NL" sz="4400" dirty="0"/>
              <a:t>voor de aandacht 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F15D7-FEC0-4F2D-BA12-01C70A93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40426"/>
            <a:ext cx="3957852" cy="557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600" dirty="0"/>
              <a:t>TOT VOLGEND JAAR…?</a:t>
            </a:r>
          </a:p>
        </p:txBody>
      </p:sp>
      <p:pic>
        <p:nvPicPr>
          <p:cNvPr id="19" name="Schermopname maken 18">
            <a:hlinkClick r:id="" action="ppaction://media"/>
            <a:extLst>
              <a:ext uri="{FF2B5EF4-FFF2-40B4-BE49-F238E27FC236}">
                <a16:creationId xmlns:a16="http://schemas.microsoft.com/office/drawing/2014/main" id="{02231D29-52FC-49DA-9808-651EA261B53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881" y="1133191"/>
            <a:ext cx="5252234" cy="5162834"/>
          </a:xfrm>
          <a:prstGeom prst="rect">
            <a:avLst/>
          </a:prstGeom>
        </p:spPr>
      </p:pic>
      <p:pic>
        <p:nvPicPr>
          <p:cNvPr id="6" name="Picture 4" descr="Image result for kitos ursulinen mechelen&quot;">
            <a:extLst>
              <a:ext uri="{FF2B5EF4-FFF2-40B4-BE49-F238E27FC236}">
                <a16:creationId xmlns:a16="http://schemas.microsoft.com/office/drawing/2014/main" id="{EB96F703-A160-403C-940F-71C36673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86400"/>
            <a:ext cx="4095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A163A-F988-4AAF-B240-5D26A775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92436"/>
            <a:ext cx="8596668" cy="1137963"/>
          </a:xfrm>
        </p:spPr>
        <p:txBody>
          <a:bodyPr>
            <a:normAutofit/>
          </a:bodyPr>
          <a:lstStyle/>
          <a:p>
            <a:r>
              <a:rPr lang="nl-NL" sz="4400" dirty="0"/>
              <a:t>Wat is STEM?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F15D7-FEC0-4F2D-BA12-01C70A93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857" y="2010460"/>
            <a:ext cx="7213185" cy="4697412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nl-NL" sz="5400" dirty="0"/>
              <a:t>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nl-NL" sz="5400" dirty="0"/>
              <a:t>T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nl-NL" sz="5400" dirty="0"/>
              <a:t>E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nl-NL" sz="5400" dirty="0"/>
              <a:t>M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E0C07BF-0124-441A-B8DB-B87A0352196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 r="52520" b="34315"/>
          <a:stretch/>
        </p:blipFill>
        <p:spPr bwMode="auto">
          <a:xfrm>
            <a:off x="5327576" y="233870"/>
            <a:ext cx="3816424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075F68B-BD83-4E07-AB2B-44122AFFFEE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2" t="5533" r="3277" b="73464"/>
          <a:stretch/>
        </p:blipFill>
        <p:spPr bwMode="auto">
          <a:xfrm>
            <a:off x="677334" y="2160589"/>
            <a:ext cx="950506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7CCF73B-AD50-41B0-B245-235A88AC7B9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t="16615" r="46343" b="56603"/>
          <a:stretch/>
        </p:blipFill>
        <p:spPr bwMode="auto">
          <a:xfrm>
            <a:off x="792547" y="3240709"/>
            <a:ext cx="720080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6339B26-38B1-42C9-8BFD-18D59D3E833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46569" r="66983" b="35879"/>
          <a:stretch/>
        </p:blipFill>
        <p:spPr bwMode="auto">
          <a:xfrm>
            <a:off x="648531" y="4392837"/>
            <a:ext cx="936104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C326635-B1E9-4EC2-8494-08B33E7C57D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72950" r="70373" b="6047"/>
          <a:stretch/>
        </p:blipFill>
        <p:spPr bwMode="auto">
          <a:xfrm>
            <a:off x="720539" y="5544965"/>
            <a:ext cx="86409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F96EEBC-633F-4529-A01E-D2ED775ED4FA}"/>
              </a:ext>
            </a:extLst>
          </p:cNvPr>
          <p:cNvSpPr txBox="1"/>
          <p:nvPr/>
        </p:nvSpPr>
        <p:spPr>
          <a:xfrm>
            <a:off x="2661312" y="2012229"/>
            <a:ext cx="5049672" cy="103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nl-NL" sz="5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Science</a:t>
            </a:r>
            <a:endParaRPr lang="nl-NL" sz="5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1687563-D132-48A8-9D73-B2C8503EC4E0}"/>
              </a:ext>
            </a:extLst>
          </p:cNvPr>
          <p:cNvSpPr txBox="1"/>
          <p:nvPr/>
        </p:nvSpPr>
        <p:spPr>
          <a:xfrm>
            <a:off x="2661312" y="3160114"/>
            <a:ext cx="5049672" cy="103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nl-NL" sz="5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Technology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32F5BF6-D588-4BE1-B53C-02DAC6DC36B1}"/>
              </a:ext>
            </a:extLst>
          </p:cNvPr>
          <p:cNvSpPr txBox="1"/>
          <p:nvPr/>
        </p:nvSpPr>
        <p:spPr>
          <a:xfrm>
            <a:off x="2661312" y="4321647"/>
            <a:ext cx="5049672" cy="103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nl-NL" sz="5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Engineering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FC50AAD-C2F0-4521-8784-ACCBAD1E1AB1}"/>
              </a:ext>
            </a:extLst>
          </p:cNvPr>
          <p:cNvSpPr txBox="1"/>
          <p:nvPr/>
        </p:nvSpPr>
        <p:spPr>
          <a:xfrm>
            <a:off x="2661312" y="5483180"/>
            <a:ext cx="5049672" cy="103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nl-NL" sz="5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Mathematics</a:t>
            </a:r>
            <a:endParaRPr lang="nl-NL" sz="5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5" name="Picture 4" descr="Image result for kitos ursulinen mechelen&quot;">
            <a:extLst>
              <a:ext uri="{FF2B5EF4-FFF2-40B4-BE49-F238E27FC236}">
                <a16:creationId xmlns:a16="http://schemas.microsoft.com/office/drawing/2014/main" id="{D3A4FC8A-17B7-4E5A-A846-96536B95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86400"/>
            <a:ext cx="4095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A163A-F988-4AAF-B240-5D26A775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42060"/>
            <a:ext cx="8596668" cy="1137963"/>
          </a:xfrm>
        </p:spPr>
        <p:txBody>
          <a:bodyPr>
            <a:normAutofit/>
          </a:bodyPr>
          <a:lstStyle/>
          <a:p>
            <a:r>
              <a:rPr lang="nl-NL" sz="4400" dirty="0"/>
              <a:t>Wat is STEM?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F15D7-FEC0-4F2D-BA12-01C70A93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480023"/>
            <a:ext cx="8323708" cy="52278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5000"/>
              </a:lnSpc>
            </a:pPr>
            <a:r>
              <a:rPr lang="nl-NL" sz="2600" dirty="0"/>
              <a:t>1</a:t>
            </a:r>
            <a:r>
              <a:rPr lang="nl-NL" sz="2600" baseline="30000" dirty="0"/>
              <a:t>e</a:t>
            </a:r>
            <a:r>
              <a:rPr lang="nl-NL" sz="2600" dirty="0"/>
              <a:t> jaar: </a:t>
            </a:r>
            <a:r>
              <a:rPr lang="nl-NL" sz="2600" dirty="0" smtClean="0">
                <a:sym typeface="Wingdings" panose="05000000000000000000" pitchFamily="2" charset="2"/>
              </a:rPr>
              <a:t>2u/week</a:t>
            </a:r>
          </a:p>
          <a:p>
            <a:pPr lvl="1">
              <a:lnSpc>
                <a:spcPct val="125000"/>
              </a:lnSpc>
            </a:pPr>
            <a:r>
              <a:rPr lang="nl-NL" sz="2600" dirty="0">
                <a:sym typeface="Wingdings" panose="05000000000000000000" pitchFamily="2" charset="2"/>
              </a:rPr>
              <a:t>Zand </a:t>
            </a:r>
            <a:r>
              <a:rPr lang="nl-NL" sz="2600" dirty="0" smtClean="0">
                <a:sym typeface="Wingdings" panose="05000000000000000000" pitchFamily="2" charset="2"/>
              </a:rPr>
              <a:t>erover</a:t>
            </a:r>
            <a:endParaRPr lang="nl-NL" sz="2400" dirty="0">
              <a:sym typeface="Wingdings" panose="05000000000000000000" pitchFamily="2" charset="2"/>
            </a:endParaRPr>
          </a:p>
          <a:p>
            <a:pPr lvl="1">
              <a:lnSpc>
                <a:spcPct val="125000"/>
              </a:lnSpc>
            </a:pPr>
            <a:r>
              <a:rPr lang="nl-NL" sz="2400" dirty="0" smtClean="0">
                <a:sym typeface="Wingdings" panose="05000000000000000000" pitchFamily="2" charset="2"/>
              </a:rPr>
              <a:t>Lego-robots</a:t>
            </a:r>
            <a:endParaRPr lang="nl-NL" sz="2400" dirty="0">
              <a:sym typeface="Wingdings" panose="05000000000000000000" pitchFamily="2" charset="2"/>
            </a:endParaRPr>
          </a:p>
          <a:p>
            <a:pPr lvl="1">
              <a:lnSpc>
                <a:spcPct val="125000"/>
              </a:lnSpc>
            </a:pPr>
            <a:r>
              <a:rPr lang="nl-NL" sz="2400" dirty="0">
                <a:sym typeface="Wingdings" panose="05000000000000000000" pitchFamily="2" charset="2"/>
              </a:rPr>
              <a:t>Water</a:t>
            </a:r>
          </a:p>
          <a:p>
            <a:pPr lvl="1">
              <a:lnSpc>
                <a:spcPct val="125000"/>
              </a:lnSpc>
            </a:pPr>
            <a:r>
              <a:rPr lang="nl-NL" sz="2400" dirty="0">
                <a:sym typeface="Wingdings" panose="05000000000000000000" pitchFamily="2" charset="2"/>
              </a:rPr>
              <a:t>Astronomie</a:t>
            </a:r>
          </a:p>
          <a:p>
            <a:pPr lvl="1">
              <a:lnSpc>
                <a:spcPct val="125000"/>
              </a:lnSpc>
            </a:pPr>
            <a:r>
              <a:rPr lang="nl-NL" sz="2400" dirty="0">
                <a:sym typeface="Wingdings" panose="05000000000000000000" pitchFamily="2" charset="2"/>
              </a:rPr>
              <a:t>Top </a:t>
            </a:r>
            <a:r>
              <a:rPr lang="nl-NL" sz="2400" dirty="0" err="1">
                <a:sym typeface="Wingdings" panose="05000000000000000000" pitchFamily="2" charset="2"/>
              </a:rPr>
              <a:t>Secret</a:t>
            </a:r>
            <a:endParaRPr lang="nl-NL" sz="2400" dirty="0">
              <a:sym typeface="Wingdings" panose="05000000000000000000" pitchFamily="2" charset="2"/>
            </a:endParaRPr>
          </a:p>
          <a:p>
            <a:pPr lvl="1">
              <a:lnSpc>
                <a:spcPct val="125000"/>
              </a:lnSpc>
            </a:pPr>
            <a:r>
              <a:rPr lang="nl-NL" sz="2400" dirty="0" smtClean="0">
                <a:sym typeface="Wingdings" panose="05000000000000000000" pitchFamily="2" charset="2"/>
              </a:rPr>
              <a:t>Bruggen</a:t>
            </a:r>
          </a:p>
          <a:p>
            <a:pPr lvl="1">
              <a:lnSpc>
                <a:spcPct val="125000"/>
              </a:lnSpc>
            </a:pPr>
            <a:r>
              <a:rPr lang="nl-NL" sz="2400" dirty="0" smtClean="0">
                <a:sym typeface="Wingdings" panose="05000000000000000000" pitchFamily="2" charset="2"/>
              </a:rPr>
              <a:t>Boon voor wetenschappen</a:t>
            </a:r>
          </a:p>
          <a:p>
            <a:pPr lvl="1">
              <a:lnSpc>
                <a:spcPct val="125000"/>
              </a:lnSpc>
            </a:pPr>
            <a:r>
              <a:rPr lang="nl-NL" sz="2400" smtClean="0">
                <a:sym typeface="Wingdings" panose="05000000000000000000" pitchFamily="2" charset="2"/>
              </a:rPr>
              <a:t>…</a:t>
            </a:r>
            <a:endParaRPr lang="nl-NL" sz="2200" dirty="0" smtClean="0"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endParaRPr lang="nl-NL" sz="2600" dirty="0" smtClean="0"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nl-NL" sz="2600" dirty="0" smtClean="0">
                <a:sym typeface="Wingdings" panose="05000000000000000000" pitchFamily="2" charset="2"/>
              </a:rPr>
              <a:t>Toetsen </a:t>
            </a:r>
            <a:r>
              <a:rPr lang="nl-NL" sz="2600" dirty="0">
                <a:sym typeface="Wingdings" panose="05000000000000000000" pitchFamily="2" charset="2"/>
              </a:rPr>
              <a:t>en taken</a:t>
            </a:r>
            <a:endParaRPr lang="nl-NL" sz="2600" dirty="0"/>
          </a:p>
        </p:txBody>
      </p:sp>
      <p:pic>
        <p:nvPicPr>
          <p:cNvPr id="6" name="Picture 3" descr="imgres.jpg">
            <a:extLst>
              <a:ext uri="{FF2B5EF4-FFF2-40B4-BE49-F238E27FC236}">
                <a16:creationId xmlns:a16="http://schemas.microsoft.com/office/drawing/2014/main" id="{5D05D1F0-1258-4B6E-BE2D-D86151208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63" y="0"/>
            <a:ext cx="2566002" cy="2119290"/>
          </a:xfrm>
          <a:prstGeom prst="rect">
            <a:avLst/>
          </a:prstGeom>
        </p:spPr>
      </p:pic>
      <p:pic>
        <p:nvPicPr>
          <p:cNvPr id="8" name="Picture 5" descr="imgres-4.jpg">
            <a:extLst>
              <a:ext uri="{FF2B5EF4-FFF2-40B4-BE49-F238E27FC236}">
                <a16:creationId xmlns:a16="http://schemas.microsoft.com/office/drawing/2014/main" id="{0EDF58C6-6B61-4D7F-9E0C-DC034A4B4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82" y="1815641"/>
            <a:ext cx="3476718" cy="2022174"/>
          </a:xfrm>
          <a:prstGeom prst="rect">
            <a:avLst/>
          </a:prstGeom>
        </p:spPr>
      </p:pic>
      <p:pic>
        <p:nvPicPr>
          <p:cNvPr id="9" name="Picture 6" descr="imgres-3.jpg">
            <a:extLst>
              <a:ext uri="{FF2B5EF4-FFF2-40B4-BE49-F238E27FC236}">
                <a16:creationId xmlns:a16="http://schemas.microsoft.com/office/drawing/2014/main" id="{18D20C4C-A4F4-4219-AF1F-A2959013B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82" y="0"/>
            <a:ext cx="2874718" cy="1831228"/>
          </a:xfrm>
          <a:prstGeom prst="rect">
            <a:avLst/>
          </a:prstGeom>
        </p:spPr>
      </p:pic>
      <p:pic>
        <p:nvPicPr>
          <p:cNvPr id="11" name="Picture 8" descr="imgres-1.jpg">
            <a:extLst>
              <a:ext uri="{FF2B5EF4-FFF2-40B4-BE49-F238E27FC236}">
                <a16:creationId xmlns:a16="http://schemas.microsoft.com/office/drawing/2014/main" id="{113CE14E-927E-493C-8ED2-347039638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35" y="3671383"/>
            <a:ext cx="2653940" cy="2125268"/>
          </a:xfrm>
          <a:prstGeom prst="rect">
            <a:avLst/>
          </a:prstGeom>
        </p:spPr>
      </p:pic>
      <p:pic>
        <p:nvPicPr>
          <p:cNvPr id="7" name="Picture 4" descr="imgres-5.jpg">
            <a:extLst>
              <a:ext uri="{FF2B5EF4-FFF2-40B4-BE49-F238E27FC236}">
                <a16:creationId xmlns:a16="http://schemas.microsoft.com/office/drawing/2014/main" id="{C55E7F30-FA4F-43C0-B5FD-7A7E5BC015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99"/>
          <a:stretch/>
        </p:blipFill>
        <p:spPr>
          <a:xfrm>
            <a:off x="6578221" y="3785615"/>
            <a:ext cx="3055012" cy="2011036"/>
          </a:xfrm>
          <a:prstGeom prst="rect">
            <a:avLst/>
          </a:prstGeom>
        </p:spPr>
      </p:pic>
      <p:pic>
        <p:nvPicPr>
          <p:cNvPr id="10" name="Picture 7" descr="imgres-2.jpg">
            <a:extLst>
              <a:ext uri="{FF2B5EF4-FFF2-40B4-BE49-F238E27FC236}">
                <a16:creationId xmlns:a16="http://schemas.microsoft.com/office/drawing/2014/main" id="{D33B79F5-B288-40F0-990B-EFFBE117C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80" y="2046523"/>
            <a:ext cx="1815150" cy="1980166"/>
          </a:xfrm>
          <a:prstGeom prst="rect">
            <a:avLst/>
          </a:prstGeom>
        </p:spPr>
      </p:pic>
      <p:pic>
        <p:nvPicPr>
          <p:cNvPr id="12" name="Picture 4" descr="Image result for kitos ursulinen mechelen&quot;">
            <a:extLst>
              <a:ext uri="{FF2B5EF4-FFF2-40B4-BE49-F238E27FC236}">
                <a16:creationId xmlns:a16="http://schemas.microsoft.com/office/drawing/2014/main" id="{413951E3-7FCC-4EB9-878D-46E31B25F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86400"/>
            <a:ext cx="4095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F15D7-FEC0-4F2D-BA12-01C70A93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4" y="238837"/>
            <a:ext cx="8323708" cy="63803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5000"/>
              </a:lnSpc>
            </a:pPr>
            <a:r>
              <a:rPr lang="nl-NL" sz="2800"/>
              <a:t>2</a:t>
            </a:r>
            <a:r>
              <a:rPr lang="nl-NL" sz="2800" baseline="30000"/>
              <a:t>e</a:t>
            </a:r>
            <a:r>
              <a:rPr lang="nl-NL" sz="2800"/>
              <a:t> </a:t>
            </a:r>
            <a:r>
              <a:rPr lang="nl-NL" sz="2800" smtClean="0"/>
              <a:t>jaar:</a:t>
            </a:r>
            <a:r>
              <a:rPr lang="nl-NL" sz="2800">
                <a:sym typeface="Wingdings" panose="05000000000000000000" pitchFamily="2" charset="2"/>
              </a:rPr>
              <a:t> </a:t>
            </a:r>
            <a:r>
              <a:rPr lang="nl-NL" sz="2800" smtClean="0">
                <a:sym typeface="Wingdings" panose="05000000000000000000" pitchFamily="2" charset="2"/>
              </a:rPr>
              <a:t>5u/week</a:t>
            </a:r>
            <a:endParaRPr lang="nl-NL" sz="2800" dirty="0">
              <a:sym typeface="Wingdings" panose="05000000000000000000" pitchFamily="2" charset="2"/>
            </a:endParaRPr>
          </a:p>
          <a:p>
            <a:pPr lvl="1">
              <a:lnSpc>
                <a:spcPct val="125000"/>
              </a:lnSpc>
            </a:pPr>
            <a:r>
              <a:rPr lang="nl-NL" sz="2600" dirty="0">
                <a:sym typeface="Wingdings" panose="05000000000000000000" pitchFamily="2" charset="2"/>
              </a:rPr>
              <a:t>Kanonnen, raketten en katapulten</a:t>
            </a:r>
          </a:p>
          <a:p>
            <a:pPr lvl="1">
              <a:lnSpc>
                <a:spcPct val="125000"/>
              </a:lnSpc>
            </a:pPr>
            <a:r>
              <a:rPr lang="nl-NL" sz="2600" dirty="0" smtClean="0">
                <a:sym typeface="Wingdings" panose="05000000000000000000" pitchFamily="2" charset="2"/>
              </a:rPr>
              <a:t>Licht en geluid</a:t>
            </a:r>
          </a:p>
          <a:p>
            <a:pPr lvl="1">
              <a:lnSpc>
                <a:spcPct val="125000"/>
              </a:lnSpc>
            </a:pPr>
            <a:r>
              <a:rPr lang="nl-NL" sz="2600" dirty="0" smtClean="0">
                <a:sym typeface="Wingdings" panose="05000000000000000000" pitchFamily="2" charset="2"/>
              </a:rPr>
              <a:t>Forensische wetenschap</a:t>
            </a:r>
          </a:p>
          <a:p>
            <a:pPr lvl="1">
              <a:lnSpc>
                <a:spcPct val="125000"/>
              </a:lnSpc>
            </a:pPr>
            <a:r>
              <a:rPr lang="nl-NL" sz="2600" dirty="0" err="1" smtClean="0">
                <a:sym typeface="Wingdings" panose="05000000000000000000" pitchFamily="2" charset="2"/>
              </a:rPr>
              <a:t>Arduino</a:t>
            </a:r>
            <a:endParaRPr lang="nl-NL" sz="2600" dirty="0" smtClean="0">
              <a:sym typeface="Wingdings" panose="05000000000000000000" pitchFamily="2" charset="2"/>
            </a:endParaRPr>
          </a:p>
          <a:p>
            <a:pPr lvl="1">
              <a:lnSpc>
                <a:spcPct val="125000"/>
              </a:lnSpc>
            </a:pPr>
            <a:r>
              <a:rPr lang="nl-NL" sz="2600" dirty="0" smtClean="0">
                <a:sym typeface="Wingdings" panose="05000000000000000000" pitchFamily="2" charset="2"/>
              </a:rPr>
              <a:t>Plastic soep</a:t>
            </a:r>
          </a:p>
          <a:p>
            <a:pPr lvl="1">
              <a:lnSpc>
                <a:spcPct val="125000"/>
              </a:lnSpc>
            </a:pPr>
            <a:r>
              <a:rPr lang="nl-NL" sz="2600" dirty="0" smtClean="0">
                <a:sym typeface="Wingdings" panose="05000000000000000000" pitchFamily="2" charset="2"/>
              </a:rPr>
              <a:t>Marslanding</a:t>
            </a:r>
          </a:p>
          <a:p>
            <a:pPr lvl="1">
              <a:lnSpc>
                <a:spcPct val="125000"/>
              </a:lnSpc>
            </a:pPr>
            <a:r>
              <a:rPr lang="nl-NL" sz="2600" dirty="0" smtClean="0">
                <a:sym typeface="Wingdings" panose="05000000000000000000" pitchFamily="2" charset="2"/>
              </a:rPr>
              <a:t>Groene energie</a:t>
            </a:r>
          </a:p>
          <a:p>
            <a:pPr lvl="1">
              <a:lnSpc>
                <a:spcPct val="125000"/>
              </a:lnSpc>
            </a:pPr>
            <a:r>
              <a:rPr lang="nl-NL" sz="2600" dirty="0" smtClean="0">
                <a:sym typeface="Wingdings" panose="05000000000000000000" pitchFamily="2" charset="2"/>
              </a:rPr>
              <a:t>Luchtkwaliteit in Mechelen</a:t>
            </a:r>
          </a:p>
          <a:p>
            <a:pPr lvl="1">
              <a:lnSpc>
                <a:spcPct val="125000"/>
              </a:lnSpc>
            </a:pPr>
            <a:r>
              <a:rPr lang="nl-NL" sz="2600" dirty="0" smtClean="0">
                <a:sym typeface="Wingdings" panose="05000000000000000000" pitchFamily="2" charset="2"/>
              </a:rPr>
              <a:t>…</a:t>
            </a:r>
            <a:endParaRPr lang="nl-NL" sz="2600" dirty="0"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nl-NL" sz="2800" dirty="0">
                <a:sym typeface="Wingdings" panose="05000000000000000000" pitchFamily="2" charset="2"/>
              </a:rPr>
              <a:t>Toetsen, taken en proefwerken</a:t>
            </a:r>
            <a:endParaRPr lang="nl-NL" sz="2800" dirty="0"/>
          </a:p>
        </p:txBody>
      </p:sp>
      <p:pic>
        <p:nvPicPr>
          <p:cNvPr id="16" name="Picture 3" descr="imgres.jpg">
            <a:extLst>
              <a:ext uri="{FF2B5EF4-FFF2-40B4-BE49-F238E27FC236}">
                <a16:creationId xmlns:a16="http://schemas.microsoft.com/office/drawing/2014/main" id="{D7617443-D2AC-4563-B949-2CEAE9F2D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32" y="0"/>
            <a:ext cx="2118668" cy="2086890"/>
          </a:xfrm>
          <a:prstGeom prst="rect">
            <a:avLst/>
          </a:prstGeom>
        </p:spPr>
      </p:pic>
      <p:pic>
        <p:nvPicPr>
          <p:cNvPr id="17" name="Picture 4" descr="images.jpg">
            <a:extLst>
              <a:ext uri="{FF2B5EF4-FFF2-40B4-BE49-F238E27FC236}">
                <a16:creationId xmlns:a16="http://schemas.microsoft.com/office/drawing/2014/main" id="{A3C710D7-B10B-41AE-99CF-A75AE2BA5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6"/>
          <a:stretch/>
        </p:blipFill>
        <p:spPr>
          <a:xfrm>
            <a:off x="7852878" y="0"/>
            <a:ext cx="2212826" cy="2180764"/>
          </a:xfrm>
          <a:prstGeom prst="rect">
            <a:avLst/>
          </a:prstGeom>
        </p:spPr>
      </p:pic>
      <p:pic>
        <p:nvPicPr>
          <p:cNvPr id="18" name="Picture 5" descr="imgres-1.jpg">
            <a:extLst>
              <a:ext uri="{FF2B5EF4-FFF2-40B4-BE49-F238E27FC236}">
                <a16:creationId xmlns:a16="http://schemas.microsoft.com/office/drawing/2014/main" id="{BBCFC1D1-74B4-4254-B6C0-E763D848E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12354"/>
          <a:stretch/>
        </p:blipFill>
        <p:spPr>
          <a:xfrm>
            <a:off x="7833456" y="2085056"/>
            <a:ext cx="2417868" cy="1936330"/>
          </a:xfrm>
          <a:prstGeom prst="rect">
            <a:avLst/>
          </a:prstGeom>
        </p:spPr>
      </p:pic>
      <p:pic>
        <p:nvPicPr>
          <p:cNvPr id="19" name="Picture 6" descr="imgres-2.jpg">
            <a:extLst>
              <a:ext uri="{FF2B5EF4-FFF2-40B4-BE49-F238E27FC236}">
                <a16:creationId xmlns:a16="http://schemas.microsoft.com/office/drawing/2014/main" id="{1FFDB871-9AAD-441E-AD66-E19429E617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5"/>
          <a:stretch/>
        </p:blipFill>
        <p:spPr>
          <a:xfrm>
            <a:off x="10253326" y="2086890"/>
            <a:ext cx="1936672" cy="2237162"/>
          </a:xfrm>
          <a:prstGeom prst="rect">
            <a:avLst/>
          </a:prstGeom>
        </p:spPr>
      </p:pic>
      <p:pic>
        <p:nvPicPr>
          <p:cNvPr id="21" name="Picture 8" descr="imgres-4.jpg">
            <a:extLst>
              <a:ext uri="{FF2B5EF4-FFF2-40B4-BE49-F238E27FC236}">
                <a16:creationId xmlns:a16="http://schemas.microsoft.com/office/drawing/2014/main" id="{373767BC-0FFD-4139-B6B8-CF178A649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99" y="4215836"/>
            <a:ext cx="2026894" cy="1518214"/>
          </a:xfrm>
          <a:prstGeom prst="rect">
            <a:avLst/>
          </a:prstGeom>
        </p:spPr>
      </p:pic>
      <p:pic>
        <p:nvPicPr>
          <p:cNvPr id="10" name="Picture 4" descr="Image result for kitos ursulinen mechelen&quot;">
            <a:extLst>
              <a:ext uri="{FF2B5EF4-FFF2-40B4-BE49-F238E27FC236}">
                <a16:creationId xmlns:a16="http://schemas.microsoft.com/office/drawing/2014/main" id="{96985CEA-401E-416A-AA07-4C32C017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86400"/>
            <a:ext cx="4095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A163A-F988-4AAF-B240-5D26A775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Ik kies STEM want…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F15D7-FEC0-4F2D-BA12-01C70A93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135406" cy="4110962"/>
          </a:xfrm>
        </p:spPr>
        <p:txBody>
          <a:bodyPr>
            <a:normAutofit fontScale="92500"/>
          </a:bodyPr>
          <a:lstStyle/>
          <a:p>
            <a:r>
              <a:rPr lang="nl-NL" sz="2600" dirty="0"/>
              <a:t>Ik heb </a:t>
            </a:r>
            <a:r>
              <a:rPr lang="nl-NL" sz="2600" dirty="0" smtClean="0"/>
              <a:t>inzicht en interesse </a:t>
            </a:r>
            <a:r>
              <a:rPr lang="nl-NL" sz="2600" dirty="0"/>
              <a:t>in de werking van machines, toestellen, …</a:t>
            </a:r>
          </a:p>
          <a:p>
            <a:r>
              <a:rPr lang="nl-NL" sz="2600" dirty="0"/>
              <a:t>Ik hou van wetenschap </a:t>
            </a:r>
            <a:r>
              <a:rPr lang="nl-NL" sz="2600" dirty="0" smtClean="0"/>
              <a:t>en </a:t>
            </a:r>
            <a:r>
              <a:rPr lang="nl-NL" sz="2600" dirty="0"/>
              <a:t>niet alleen van </a:t>
            </a:r>
            <a:r>
              <a:rPr lang="nl-NL" sz="2600" dirty="0" smtClean="0"/>
              <a:t>spektakel.</a:t>
            </a:r>
            <a:endParaRPr lang="nl-NL" sz="2600" dirty="0"/>
          </a:p>
          <a:p>
            <a:r>
              <a:rPr lang="nl-NL" sz="2600" dirty="0"/>
              <a:t>Ik ben geïnteresseerd in </a:t>
            </a:r>
            <a:r>
              <a:rPr lang="nl-NL" sz="2600" dirty="0" smtClean="0"/>
              <a:t>wiskunde.</a:t>
            </a:r>
            <a:endParaRPr lang="nl-NL" sz="2600" dirty="0"/>
          </a:p>
          <a:p>
            <a:r>
              <a:rPr lang="nl-NL" sz="2600" dirty="0"/>
              <a:t>Ik kan goed samenwerken in groep</a:t>
            </a:r>
            <a:r>
              <a:rPr lang="nl-NL" sz="2600" dirty="0" smtClean="0"/>
              <a:t>. </a:t>
            </a:r>
            <a:br>
              <a:rPr lang="nl-NL" sz="2600" dirty="0" smtClean="0"/>
            </a:br>
            <a:r>
              <a:rPr lang="nl-NL" sz="2600" dirty="0" smtClean="0"/>
              <a:t>(ook een groep die ik niet zelf mag kiezen)</a:t>
            </a:r>
            <a:endParaRPr lang="nl-NL" sz="2600" dirty="0"/>
          </a:p>
          <a:p>
            <a:r>
              <a:rPr lang="nl-NL" sz="2600" dirty="0"/>
              <a:t>Ik ben niet ‘</a:t>
            </a:r>
            <a:r>
              <a:rPr lang="nl-NL" sz="2600" dirty="0" smtClean="0"/>
              <a:t>bang’ om te studeren</a:t>
            </a:r>
            <a:r>
              <a:rPr lang="nl-NL" sz="2600" dirty="0"/>
              <a:t> </a:t>
            </a:r>
            <a:r>
              <a:rPr lang="nl-NL" sz="2600" dirty="0" smtClean="0"/>
              <a:t>en toetsen/taken te maken.</a:t>
            </a:r>
            <a:endParaRPr lang="nl-NL" sz="2600" dirty="0"/>
          </a:p>
          <a:p>
            <a:r>
              <a:rPr lang="nl-NL" sz="2600" dirty="0"/>
              <a:t>STEM betekent </a:t>
            </a:r>
            <a:r>
              <a:rPr lang="nl-NL" sz="2600" dirty="0" smtClean="0"/>
              <a:t>veel meer dan knutselen en </a:t>
            </a:r>
            <a:br>
              <a:rPr lang="nl-NL" sz="2600" dirty="0" smtClean="0"/>
            </a:br>
            <a:r>
              <a:rPr lang="nl-NL" sz="2600" dirty="0" smtClean="0"/>
              <a:t>spelen.</a:t>
            </a:r>
            <a:endParaRPr lang="nl-NL" sz="2600" dirty="0"/>
          </a:p>
        </p:txBody>
      </p:sp>
      <p:pic>
        <p:nvPicPr>
          <p:cNvPr id="6" name="Picture 4" descr="Image result for kitos ursulinen mechelen&quot;">
            <a:extLst>
              <a:ext uri="{FF2B5EF4-FFF2-40B4-BE49-F238E27FC236}">
                <a16:creationId xmlns:a16="http://schemas.microsoft.com/office/drawing/2014/main" id="{88C3383D-56D0-4071-884A-F5998907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86400"/>
            <a:ext cx="4095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8C5162A-F57B-49B2-8F6E-486D83EB1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99065"/>
            <a:ext cx="7766936" cy="1646302"/>
          </a:xfrm>
        </p:spPr>
        <p:txBody>
          <a:bodyPr/>
          <a:lstStyle/>
          <a:p>
            <a:r>
              <a:rPr lang="nl-NL" sz="7200" dirty="0"/>
              <a:t>Op onderzoek!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B9A905-C1DB-40E0-A4E4-B305D4BFB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204" y="2945367"/>
            <a:ext cx="3463759" cy="3463759"/>
          </a:xfrm>
          <a:prstGeom prst="rect">
            <a:avLst/>
          </a:prstGeom>
        </p:spPr>
      </p:pic>
      <p:pic>
        <p:nvPicPr>
          <p:cNvPr id="5" name="Picture 4" descr="Image result for kitos ursulinen mechelen&quot;">
            <a:extLst>
              <a:ext uri="{FF2B5EF4-FFF2-40B4-BE49-F238E27FC236}">
                <a16:creationId xmlns:a16="http://schemas.microsoft.com/office/drawing/2014/main" id="{D8BD50EB-C69C-400F-B543-4BE25A3C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86400"/>
            <a:ext cx="4095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SOfficePNG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607" y="1658982"/>
            <a:ext cx="9163776" cy="3600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538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Caesarschijf maken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160589"/>
            <a:ext cx="8976117" cy="3880773"/>
          </a:xfrm>
        </p:spPr>
        <p:txBody>
          <a:bodyPr>
            <a:normAutofit/>
          </a:bodyPr>
          <a:lstStyle/>
          <a:p>
            <a:r>
              <a:rPr lang="nl-BE" sz="2400" dirty="0" smtClean="0"/>
              <a:t>Knip beide cirkels uit.</a:t>
            </a:r>
          </a:p>
          <a:p>
            <a:r>
              <a:rPr lang="nl-BE" sz="2400" dirty="0" smtClean="0"/>
              <a:t>Prik een gaatje in het middelpunt van beide cirkels.</a:t>
            </a:r>
          </a:p>
          <a:p>
            <a:r>
              <a:rPr lang="nl-BE" sz="2400" dirty="0" smtClean="0"/>
              <a:t>Leg de kleine cirkel op de grote cirkel met de tekst naar boven.</a:t>
            </a:r>
          </a:p>
          <a:p>
            <a:r>
              <a:rPr lang="nl-BE" sz="2400" dirty="0" smtClean="0"/>
              <a:t>Steek de splitpen door beide cirkels en plooi de beentjes om.</a:t>
            </a:r>
          </a:p>
          <a:p>
            <a:r>
              <a:rPr lang="nl-BE" sz="2400" dirty="0" smtClean="0"/>
              <a:t>Je Caesarschijf is helemaal klaar!</a:t>
            </a:r>
            <a:endParaRPr lang="nl-BE" sz="2400" dirty="0"/>
          </a:p>
        </p:txBody>
      </p:sp>
      <p:pic>
        <p:nvPicPr>
          <p:cNvPr id="4" name="Picture 2" descr="Afbeeldingsresultaat voor caesarcijfe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36" y="4399099"/>
            <a:ext cx="2350770" cy="2354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8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Caesarschijf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160589"/>
            <a:ext cx="8976117" cy="3880773"/>
          </a:xfrm>
        </p:spPr>
        <p:txBody>
          <a:bodyPr>
            <a:normAutofit/>
          </a:bodyPr>
          <a:lstStyle/>
          <a:p>
            <a:r>
              <a:rPr lang="nl-BE" sz="2400" dirty="0" smtClean="0"/>
              <a:t>Leg de overeenstemmende letters over elkaar.</a:t>
            </a:r>
          </a:p>
          <a:p>
            <a:r>
              <a:rPr lang="nl-BE" sz="2400" dirty="0" smtClean="0"/>
              <a:t>Sleutel = het aantal plaatsen dat de binnenste schijf naar rechts (=wijzerzin) verplaatst.</a:t>
            </a:r>
          </a:p>
          <a:p>
            <a:r>
              <a:rPr lang="nl-BE" sz="2400" dirty="0" smtClean="0"/>
              <a:t>Bv. Sleutel = 3</a:t>
            </a:r>
            <a:br>
              <a:rPr lang="nl-BE" sz="2400" dirty="0" smtClean="0"/>
            </a:br>
            <a:r>
              <a:rPr lang="nl-BE" sz="2400" dirty="0" smtClean="0"/>
              <a:t>     Je verplaatst de binnenste schijf 3 plaatsen in wijzerzin.</a:t>
            </a:r>
            <a:endParaRPr lang="nl-BE" sz="2400" dirty="0"/>
          </a:p>
        </p:txBody>
      </p:sp>
      <p:pic>
        <p:nvPicPr>
          <p:cNvPr id="4" name="Picture 2" descr="Afbeeldingsresultaat voor caesarcijfe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27" y="4503602"/>
            <a:ext cx="2350770" cy="2354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0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</TotalTime>
  <Words>490</Words>
  <Application>Microsoft Office PowerPoint</Application>
  <PresentationFormat>Breedbeeld</PresentationFormat>
  <Paragraphs>185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Facet</vt:lpstr>
      <vt:lpstr>Miniles STEM</vt:lpstr>
      <vt:lpstr>Wat is STEM?</vt:lpstr>
      <vt:lpstr>Wat is STEM?</vt:lpstr>
      <vt:lpstr>PowerPoint-presentatie</vt:lpstr>
      <vt:lpstr>Ik kies STEM want…</vt:lpstr>
      <vt:lpstr>Op onderzoek!</vt:lpstr>
      <vt:lpstr>PowerPoint-presentatie</vt:lpstr>
      <vt:lpstr>Caesarschijf maken</vt:lpstr>
      <vt:lpstr>De Caesarschijf</vt:lpstr>
      <vt:lpstr>Stappenplan coderen</vt:lpstr>
      <vt:lpstr>Coderen</vt:lpstr>
      <vt:lpstr>Stappenplan decoderen</vt:lpstr>
      <vt:lpstr>Decoderen</vt:lpstr>
      <vt:lpstr>Aan het werk!</vt:lpstr>
      <vt:lpstr>Decoderen</vt:lpstr>
      <vt:lpstr>PowerPoint-presentatie</vt:lpstr>
      <vt:lpstr>PowerPoint-presentatie</vt:lpstr>
      <vt:lpstr>PowerPoint-presentatie</vt:lpstr>
      <vt:lpstr>Bedankt voor de aandacht 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Miniles STEM</dc:title>
  <dc:creator>Koen Verniers</dc:creator>
  <cp:lastModifiedBy>Marijke Lepage</cp:lastModifiedBy>
  <cp:revision>33</cp:revision>
  <dcterms:created xsi:type="dcterms:W3CDTF">2019-03-15T19:23:35Z</dcterms:created>
  <dcterms:modified xsi:type="dcterms:W3CDTF">2021-02-10T10:52:31Z</dcterms:modified>
</cp:coreProperties>
</file>